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61" r:id="rId4"/>
    <p:sldId id="359" r:id="rId5"/>
    <p:sldId id="371" r:id="rId6"/>
    <p:sldId id="264" r:id="rId7"/>
    <p:sldId id="266" r:id="rId8"/>
    <p:sldId id="384" r:id="rId9"/>
    <p:sldId id="386" r:id="rId10"/>
    <p:sldId id="385" r:id="rId11"/>
    <p:sldId id="388" r:id="rId12"/>
    <p:sldId id="387" r:id="rId13"/>
    <p:sldId id="389" r:id="rId14"/>
    <p:sldId id="390" r:id="rId15"/>
    <p:sldId id="391" r:id="rId16"/>
    <p:sldId id="380" r:id="rId17"/>
    <p:sldId id="274" r:id="rId18"/>
    <p:sldId id="38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386"/>
    <p:restoredTop sz="86501"/>
  </p:normalViewPr>
  <p:slideViewPr>
    <p:cSldViewPr snapToGrid="0" snapToObjects="1">
      <p:cViewPr varScale="1">
        <p:scale>
          <a:sx n="160" d="100"/>
          <a:sy n="160" d="100"/>
        </p:scale>
        <p:origin x="119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2/13/24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2/13/24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0ACF7-8509-804D-ADEE-C103A3F416A4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8F115-3588-3B45-B776-636411E9CA15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16D19-42C2-644A-9453-D04259B0A807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47927-0EFB-1641-A908-E5C6D1390F89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4535-B45C-AC43-80EF-C36F6F06B5CC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3279-6A92-AB4A-ACE8-D7CC6318E237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E362A-D5F6-D147-9C37-C2BF5798F82E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07007-DFB5-1143-A47F-992F18F8D679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14354-62F6-984B-BF35-D97C9CC20F65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A25F4-F421-8242-BCF9-7461269E1E8B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8F6B8-5E05-7C41-B4C3-0F4982273E4D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AB60168D-62F9-8D44-B195-B786236CCD4A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globus.org/globus-connect-persona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lobus.org/how-to/share-files/" TargetMode="External"/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ompute/data-transfer.html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hyperlink" Target="http://tinyurl.com/curc-survey1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://www.rc.colorado.edu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data_transfer_with_globus_quick_byte" TargetMode="External"/><Relationship Id="rId4" Type="http://schemas.openxmlformats.org/officeDocument/2006/relationships/hyperlink" Target="mailto:rc-help@colorado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globus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4" y="4663861"/>
            <a:ext cx="10505705" cy="1212153"/>
          </a:xfrm>
          <a:effectLst/>
        </p:spPr>
        <p:txBody>
          <a:bodyPr>
            <a:normAutofit/>
          </a:bodyPr>
          <a:lstStyle/>
          <a:p>
            <a:r>
              <a:rPr lang="en-US" sz="6600" dirty="0">
                <a:ln w="0"/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Helvetica Light"/>
                <a:cs typeface="Arial Narrow" panose="020B0604020202020204" pitchFamily="34" charset="0"/>
              </a:rPr>
              <a:t>Data Transfer with Globus</a:t>
            </a:r>
            <a:endParaRPr lang="en-US" sz="6600" dirty="0">
              <a:ln w="0"/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Local Globus Endpoint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51435" cy="16033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Required if you want to transfer data between your machine and CURC resources</a:t>
            </a:r>
          </a:p>
          <a:p>
            <a:r>
              <a:rPr lang="en-US" dirty="0"/>
              <a:t>Navigate to </a:t>
            </a:r>
            <a:r>
              <a:rPr lang="en-US" dirty="0">
                <a:hlinkClick r:id="rId2"/>
              </a:rPr>
              <a:t>https://www.globus.org/globus-connect-personal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2FB8C-C6B5-BB4E-B33E-A97136098353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17C27E1A-7DF7-8904-4EF6-FE21327C1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885" y="3203960"/>
            <a:ext cx="6614230" cy="283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60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2B326-E033-F9CF-4B20-438530260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Globus Endpoint-Installed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F88AC-F9FB-D6B9-0891-57447C1C6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56648"/>
          </a:xfrm>
        </p:spPr>
        <p:txBody>
          <a:bodyPr>
            <a:normAutofit/>
          </a:bodyPr>
          <a:lstStyle/>
          <a:p>
            <a:r>
              <a:rPr lang="en-US" dirty="0"/>
              <a:t>For “Collection Name” you can use anything name you would like</a:t>
            </a:r>
          </a:p>
          <a:p>
            <a:pPr lvl="1"/>
            <a:r>
              <a:rPr lang="en-US" dirty="0"/>
              <a:t>You will use this as a reference name later, so please remember it!</a:t>
            </a:r>
          </a:p>
          <a:p>
            <a:r>
              <a:rPr lang="en-US" dirty="0"/>
              <a:t>For Mac and Windows, it is easy to see that Globus has been installed: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B7991-3C14-72EF-28C2-87219F038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15441-ED30-C147-A32A-AA1C679B86B1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08ADC-B254-97B4-AD08-7598D2FDC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7B898-2F3B-9385-1A44-F7C49F3F0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F1069545-9130-C207-BE1D-401AC7981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704" y="3342154"/>
            <a:ext cx="4014118" cy="743355"/>
          </a:xfrm>
          <a:prstGeom prst="rect">
            <a:avLst/>
          </a:prstGeom>
        </p:spPr>
      </p:pic>
      <p:pic>
        <p:nvPicPr>
          <p:cNvPr id="10" name="Picture 9" descr="A screen shot of a device&#10;&#10;Description automatically generated">
            <a:extLst>
              <a:ext uri="{FF2B5EF4-FFF2-40B4-BE49-F238E27FC236}">
                <a16:creationId xmlns:a16="http://schemas.microsoft.com/office/drawing/2014/main" id="{EDE6A064-3EF8-3690-6B77-A6C12FE2C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303" y="3229347"/>
            <a:ext cx="3279584" cy="968968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35CB6D8-7BCC-B350-5780-D84985450255}"/>
              </a:ext>
            </a:extLst>
          </p:cNvPr>
          <p:cNvSpPr txBox="1">
            <a:spLocks/>
          </p:cNvSpPr>
          <p:nvPr/>
        </p:nvSpPr>
        <p:spPr>
          <a:xfrm>
            <a:off x="838200" y="4745250"/>
            <a:ext cx="10515600" cy="68698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Linux, at the end of the installation, the setup will exit with a message stating it was successfully set up and the main Globus Connect Personal application will launch </a:t>
            </a:r>
          </a:p>
        </p:txBody>
      </p:sp>
    </p:spTree>
    <p:extLst>
      <p:ext uri="{BB962C8B-B14F-4D97-AF65-F5344CB8AC3E}">
        <p14:creationId xmlns:p14="http://schemas.microsoft.com/office/powerpoint/2010/main" val="3455067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292DE-DCAC-44E7-B135-227E4CEB9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Globus Endpoint-Configure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3D631-E67D-8B58-82F3-29D5CC9B5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the Globus endpoint has been installed on your computer, you then need to configure it. </a:t>
            </a:r>
          </a:p>
          <a:p>
            <a:r>
              <a:rPr lang="en-US" dirty="0"/>
              <a:t>On Mac and Windows follow the “Configuration” section</a:t>
            </a:r>
          </a:p>
          <a:p>
            <a:r>
              <a:rPr lang="en-US" dirty="0"/>
              <a:t>On Linux follow the “Running” section</a:t>
            </a:r>
          </a:p>
          <a:p>
            <a:r>
              <a:rPr lang="en-US" u="sng" dirty="0"/>
              <a:t>During Configuration you will need to let Globus know what directories or files it can have access to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DCAF4-98DE-AF3C-7C18-2B5674B28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E7D97-38F0-AF4A-AD31-E5F2D7E8DFEA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01462-49FE-7812-DE51-75C40D1E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A69E9-82CA-20FE-11B1-CD7554C51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8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58A6F-4468-EFBC-8593-F393676B2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6979D-4B99-A544-B14A-30DD3ABBAF34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DA492-77C5-0269-0E0A-DEF57BD1D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209E6-F083-5AA9-0461-9DDDC522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95FC9F-B5E0-83BF-4DA9-2887493F41E5}"/>
              </a:ext>
            </a:extLst>
          </p:cNvPr>
          <p:cNvSpPr txBox="1"/>
          <p:nvPr/>
        </p:nvSpPr>
        <p:spPr>
          <a:xfrm>
            <a:off x="756236" y="2721114"/>
            <a:ext cx="106795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Connecting local endpoint to CURC resources</a:t>
            </a:r>
          </a:p>
        </p:txBody>
      </p:sp>
    </p:spTree>
    <p:extLst>
      <p:ext uri="{BB962C8B-B14F-4D97-AF65-F5344CB8AC3E}">
        <p14:creationId xmlns:p14="http://schemas.microsoft.com/office/powerpoint/2010/main" val="2595086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37C923-D0D3-C6D0-861E-4D3BA8395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9513E-8BC3-C54A-8B0A-40ED92A3EA77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4419D7-6E1F-5D85-0CEE-B09F891F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A451D-78CC-4ED6-C915-D3F26AC69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 descr="A black rectangle on a white background&#10;&#10;Description automatically generated">
            <a:extLst>
              <a:ext uri="{FF2B5EF4-FFF2-40B4-BE49-F238E27FC236}">
                <a16:creationId xmlns:a16="http://schemas.microsoft.com/office/drawing/2014/main" id="{B2E10045-C2B2-5B63-5E51-D959DF3D9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218" y="574932"/>
            <a:ext cx="2981132" cy="72759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35A433C-F4B3-EBF2-3263-8E92FB80C93F}"/>
              </a:ext>
            </a:extLst>
          </p:cNvPr>
          <p:cNvSpPr/>
          <p:nvPr/>
        </p:nvSpPr>
        <p:spPr>
          <a:xfrm>
            <a:off x="4289432" y="751848"/>
            <a:ext cx="472814" cy="4184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45DBDFB-7465-FA0E-0FC2-23CB34111F6C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4762246" y="961094"/>
            <a:ext cx="962108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BC3310E-E95B-9FD5-9519-91FC74883783}"/>
              </a:ext>
            </a:extLst>
          </p:cNvPr>
          <p:cNvSpPr txBox="1"/>
          <p:nvPr/>
        </p:nvSpPr>
        <p:spPr>
          <a:xfrm>
            <a:off x="5724354" y="637928"/>
            <a:ext cx="3220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Step 1: Select “set two pane” in the upper right corner</a:t>
            </a: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3ECB5C6C-B092-9D8C-292D-0CA60B2870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2"/>
          <a:stretch/>
        </p:blipFill>
        <p:spPr>
          <a:xfrm>
            <a:off x="2426129" y="1958910"/>
            <a:ext cx="4913906" cy="1440576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4230594A-600F-19B6-D1CE-EC15BC49FACA}"/>
              </a:ext>
            </a:extLst>
          </p:cNvPr>
          <p:cNvSpPr/>
          <p:nvPr/>
        </p:nvSpPr>
        <p:spPr>
          <a:xfrm>
            <a:off x="2417218" y="2048142"/>
            <a:ext cx="1382920" cy="2442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C119AD-4A0F-AA65-5C69-4CAF5218505F}"/>
              </a:ext>
            </a:extLst>
          </p:cNvPr>
          <p:cNvCxnSpPr>
            <a:cxnSpLocks/>
            <a:stCxn id="16" idx="6"/>
            <a:endCxn id="20" idx="1"/>
          </p:cNvCxnSpPr>
          <p:nvPr/>
        </p:nvCxnSpPr>
        <p:spPr>
          <a:xfrm>
            <a:off x="3800138" y="2170268"/>
            <a:ext cx="422281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E9500CD-2D3C-B3B1-4F15-B8003C39B1FB}"/>
              </a:ext>
            </a:extLst>
          </p:cNvPr>
          <p:cNvSpPr txBox="1"/>
          <p:nvPr/>
        </p:nvSpPr>
        <p:spPr>
          <a:xfrm>
            <a:off x="8022955" y="1847102"/>
            <a:ext cx="2560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Step 2: In the left pane click the search bar</a:t>
            </a:r>
          </a:p>
        </p:txBody>
      </p:sp>
      <p:pic>
        <p:nvPicPr>
          <p:cNvPr id="30" name="Picture 29" descr="A screenshot of a computer&#10;&#10;Description automatically generated">
            <a:extLst>
              <a:ext uri="{FF2B5EF4-FFF2-40B4-BE49-F238E27FC236}">
                <a16:creationId xmlns:a16="http://schemas.microsoft.com/office/drawing/2014/main" id="{6432E617-F6BF-E4CF-D01F-6CDD96EF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6129" y="3967686"/>
            <a:ext cx="4729353" cy="1722012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B18897DF-DD88-4706-55CC-773D23215800}"/>
              </a:ext>
            </a:extLst>
          </p:cNvPr>
          <p:cNvSpPr/>
          <p:nvPr/>
        </p:nvSpPr>
        <p:spPr>
          <a:xfrm>
            <a:off x="2482484" y="3930094"/>
            <a:ext cx="3043671" cy="6580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753D01C-2304-3243-5CFA-05DE7610F48F}"/>
              </a:ext>
            </a:extLst>
          </p:cNvPr>
          <p:cNvSpPr/>
          <p:nvPr/>
        </p:nvSpPr>
        <p:spPr>
          <a:xfrm>
            <a:off x="5032894" y="4828692"/>
            <a:ext cx="2122588" cy="4280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72F869D-777B-9130-B72E-1857F10D0F33}"/>
              </a:ext>
            </a:extLst>
          </p:cNvPr>
          <p:cNvCxnSpPr>
            <a:cxnSpLocks/>
            <a:stCxn id="31" idx="6"/>
            <a:endCxn id="36" idx="1"/>
          </p:cNvCxnSpPr>
          <p:nvPr/>
        </p:nvCxnSpPr>
        <p:spPr>
          <a:xfrm flipV="1">
            <a:off x="5526155" y="4253260"/>
            <a:ext cx="2784372" cy="585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B902185-7965-D0E6-B52F-6336B383AAB6}"/>
              </a:ext>
            </a:extLst>
          </p:cNvPr>
          <p:cNvSpPr txBox="1"/>
          <p:nvPr/>
        </p:nvSpPr>
        <p:spPr>
          <a:xfrm>
            <a:off x="8310527" y="3930094"/>
            <a:ext cx="3107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Step 3: Search “CU Boulder Research Computing”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BAD56D1-5E24-C8BF-3374-FDE7C1898BF2}"/>
              </a:ext>
            </a:extLst>
          </p:cNvPr>
          <p:cNvCxnSpPr>
            <a:cxnSpLocks/>
            <a:stCxn id="32" idx="6"/>
            <a:endCxn id="47" idx="1"/>
          </p:cNvCxnSpPr>
          <p:nvPr/>
        </p:nvCxnSpPr>
        <p:spPr>
          <a:xfrm flipV="1">
            <a:off x="7155482" y="5042730"/>
            <a:ext cx="1052992" cy="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F73CC05-9CEB-E8DC-7EE4-2F1D2BEA7D37}"/>
              </a:ext>
            </a:extLst>
          </p:cNvPr>
          <p:cNvSpPr txBox="1"/>
          <p:nvPr/>
        </p:nvSpPr>
        <p:spPr>
          <a:xfrm>
            <a:off x="8208474" y="4719564"/>
            <a:ext cx="2470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Make sure you are using DTN23!</a:t>
            </a:r>
          </a:p>
        </p:txBody>
      </p:sp>
    </p:spTree>
    <p:extLst>
      <p:ext uri="{BB962C8B-B14F-4D97-AF65-F5344CB8AC3E}">
        <p14:creationId xmlns:p14="http://schemas.microsoft.com/office/powerpoint/2010/main" val="1774801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D46B2C-A68F-05A8-6530-9A3B8DC66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B6B50-E2E0-5340-9D35-FDC5CD864318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F6DF57-3BC8-DC3D-086B-458F7F514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37FC60-39FA-CAC6-08CE-2A7F612CF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 descr="A white line on a white surface&#10;&#10;Description automatically generated">
            <a:extLst>
              <a:ext uri="{FF2B5EF4-FFF2-40B4-BE49-F238E27FC236}">
                <a16:creationId xmlns:a16="http://schemas.microsoft.com/office/drawing/2014/main" id="{C235813E-5E43-5949-A221-0BC96538D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926" y="790492"/>
            <a:ext cx="5997492" cy="79612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8EF2C4F-B22A-D579-C19C-C642D24CF63A}"/>
              </a:ext>
            </a:extLst>
          </p:cNvPr>
          <p:cNvSpPr/>
          <p:nvPr/>
        </p:nvSpPr>
        <p:spPr>
          <a:xfrm>
            <a:off x="1347450" y="873318"/>
            <a:ext cx="942526" cy="4184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8C2B425-DA19-A961-43F0-09E22DED0B96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2289976" y="1082564"/>
            <a:ext cx="578854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F4AA190-D915-FB14-7987-D2A36084302E}"/>
              </a:ext>
            </a:extLst>
          </p:cNvPr>
          <p:cNvSpPr txBox="1"/>
          <p:nvPr/>
        </p:nvSpPr>
        <p:spPr>
          <a:xfrm>
            <a:off x="8246916" y="759398"/>
            <a:ext cx="3107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Step 4: In the right pane, click on “Search”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FB6C5242-1109-D24F-BC9A-28F9D4134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26" y="2248430"/>
            <a:ext cx="4874868" cy="2361139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8E483B2D-1D93-FE26-0523-3CA4D92B3761}"/>
              </a:ext>
            </a:extLst>
          </p:cNvPr>
          <p:cNvSpPr/>
          <p:nvPr/>
        </p:nvSpPr>
        <p:spPr>
          <a:xfrm>
            <a:off x="3275937" y="3112807"/>
            <a:ext cx="1327867" cy="4184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530D5CA-740B-2206-5D60-D28CB563DD3B}"/>
              </a:ext>
            </a:extLst>
          </p:cNvPr>
          <p:cNvCxnSpPr>
            <a:cxnSpLocks/>
            <a:stCxn id="18" idx="6"/>
            <a:endCxn id="22" idx="1"/>
          </p:cNvCxnSpPr>
          <p:nvPr/>
        </p:nvCxnSpPr>
        <p:spPr>
          <a:xfrm>
            <a:off x="4603804" y="3322053"/>
            <a:ext cx="215701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37E66DB-4ABC-17B1-F3F2-1CA4AD52C14C}"/>
              </a:ext>
            </a:extLst>
          </p:cNvPr>
          <p:cNvSpPr txBox="1"/>
          <p:nvPr/>
        </p:nvSpPr>
        <p:spPr>
          <a:xfrm>
            <a:off x="6760815" y="2998887"/>
            <a:ext cx="3107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Step 5: Select the “Your Collections” tab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CB91D14-9F10-716D-3511-505B9B922A23}"/>
              </a:ext>
            </a:extLst>
          </p:cNvPr>
          <p:cNvSpPr/>
          <p:nvPr/>
        </p:nvSpPr>
        <p:spPr>
          <a:xfrm>
            <a:off x="1314541" y="4170744"/>
            <a:ext cx="1746711" cy="4184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ED42C0E-59F7-22A0-9A24-BA155D3CF1B3}"/>
              </a:ext>
            </a:extLst>
          </p:cNvPr>
          <p:cNvCxnSpPr>
            <a:cxnSpLocks/>
            <a:stCxn id="24" idx="6"/>
            <a:endCxn id="28" idx="1"/>
          </p:cNvCxnSpPr>
          <p:nvPr/>
        </p:nvCxnSpPr>
        <p:spPr>
          <a:xfrm>
            <a:off x="3061252" y="4379990"/>
            <a:ext cx="2122998" cy="27617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06155C-EE7A-3101-6BC8-AC28C1897468}"/>
              </a:ext>
            </a:extLst>
          </p:cNvPr>
          <p:cNvSpPr txBox="1"/>
          <p:nvPr/>
        </p:nvSpPr>
        <p:spPr>
          <a:xfrm>
            <a:off x="5184250" y="4056000"/>
            <a:ext cx="3107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Step 6: Click the collection name that </a:t>
            </a:r>
            <a:r>
              <a:rPr lang="en-US" b="1" u="sng" dirty="0">
                <a:solidFill>
                  <a:srgbClr val="FF0000"/>
                </a:solidFill>
              </a:rPr>
              <a:t>you</a:t>
            </a:r>
            <a:r>
              <a:rPr lang="en-US" dirty="0">
                <a:solidFill>
                  <a:srgbClr val="FF0000"/>
                </a:solidFill>
              </a:rPr>
              <a:t> chose when you created your local Globus endpoint </a:t>
            </a:r>
          </a:p>
        </p:txBody>
      </p:sp>
    </p:spTree>
    <p:extLst>
      <p:ext uri="{BB962C8B-B14F-4D97-AF65-F5344CB8AC3E}">
        <p14:creationId xmlns:p14="http://schemas.microsoft.com/office/powerpoint/2010/main" val="2674537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4AD5DF-BEC3-3C28-CBBA-76F111D1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A83E-DBD5-E949-AEF6-27ED96A791F3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409383-BBFF-E670-6686-702E65DC9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C45CA-C179-333B-BA05-1D044E4F5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46809F-714D-2A59-AF8E-185328156A87}"/>
              </a:ext>
            </a:extLst>
          </p:cNvPr>
          <p:cNvSpPr txBox="1"/>
          <p:nvPr/>
        </p:nvSpPr>
        <p:spPr>
          <a:xfrm>
            <a:off x="3749977" y="2659559"/>
            <a:ext cx="4537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Let’s check it out!</a:t>
            </a:r>
          </a:p>
        </p:txBody>
      </p:sp>
    </p:spTree>
    <p:extLst>
      <p:ext uri="{BB962C8B-B14F-4D97-AF65-F5344CB8AC3E}">
        <p14:creationId xmlns:p14="http://schemas.microsoft.com/office/powerpoint/2010/main" val="37657946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 offers ‘shared endpoints’ which don’t require a user to have an account with RC.</a:t>
            </a:r>
          </a:p>
          <a:p>
            <a:r>
              <a:rPr lang="en-US" dirty="0">
                <a:latin typeface="Helvetica"/>
                <a:cs typeface="Helvetica"/>
              </a:rPr>
              <a:t>RC provides this capability for easy access of Data.</a:t>
            </a:r>
          </a:p>
          <a:p>
            <a:pPr lvl="1"/>
            <a:r>
              <a:rPr lang="en-US" u="sng" dirty="0" err="1">
                <a:latin typeface="Helvetica"/>
                <a:cs typeface="Helvetica"/>
              </a:rPr>
              <a:t>PetaLibrary</a:t>
            </a:r>
            <a:r>
              <a:rPr lang="en-US" u="sng" dirty="0">
                <a:latin typeface="Helvetica"/>
                <a:cs typeface="Helvetica"/>
              </a:rPr>
              <a:t> exclusive!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See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3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96497-2CFC-A045-B752-2C98EE43944A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870C1B-4818-161E-71FB-12DEFB423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850CA-0196-404B-A6F0-36B6B726010A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543B12-F048-9D43-6505-70EE580A7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AE26D-5961-D537-CC3C-3484F598D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73FEDA-066A-E1A4-C581-E3C6C8DA4EBD}"/>
              </a:ext>
            </a:extLst>
          </p:cNvPr>
          <p:cNvSpPr txBox="1"/>
          <p:nvPr/>
        </p:nvSpPr>
        <p:spPr>
          <a:xfrm>
            <a:off x="4528100" y="682478"/>
            <a:ext cx="31357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Thank you!!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522467-3F53-133F-7613-A05E0976DF62}"/>
              </a:ext>
            </a:extLst>
          </p:cNvPr>
          <p:cNvSpPr txBox="1"/>
          <p:nvPr/>
        </p:nvSpPr>
        <p:spPr>
          <a:xfrm>
            <a:off x="3707843" y="2046852"/>
            <a:ext cx="4776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more help contact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rc-help@colorado.edu</a:t>
            </a:r>
            <a:endParaRPr lang="en-US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57A750-7483-A8EC-AF9B-E1FA14C5B76E}"/>
              </a:ext>
            </a:extLst>
          </p:cNvPr>
          <p:cNvSpPr txBox="1"/>
          <p:nvPr/>
        </p:nvSpPr>
        <p:spPr>
          <a:xfrm>
            <a:off x="1381853" y="2664296"/>
            <a:ext cx="9366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Additional documentation: </a:t>
            </a:r>
            <a:r>
              <a:rPr lang="en-US" dirty="0">
                <a:hlinkClick r:id="rId3"/>
              </a:rPr>
              <a:t>https://curc.readthedocs.io/en/latest/compute/data-transfer.html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0FC1B1-F1D9-7A36-BF72-7B0E7BC026F4}"/>
              </a:ext>
            </a:extLst>
          </p:cNvPr>
          <p:cNvSpPr txBox="1"/>
          <p:nvPr/>
        </p:nvSpPr>
        <p:spPr>
          <a:xfrm>
            <a:off x="1448162" y="3314924"/>
            <a:ext cx="4810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Survey:</a:t>
            </a:r>
            <a:r>
              <a:rPr lang="en-US" b="1" dirty="0"/>
              <a:t> </a:t>
            </a:r>
            <a:r>
              <a:rPr lang="en-US" dirty="0">
                <a:hlinkClick r:id="rId4"/>
              </a:rPr>
              <a:t>http://tinyurl.com/curc-survey18</a:t>
            </a:r>
            <a:r>
              <a:rPr lang="en-US" dirty="0"/>
              <a:t> </a:t>
            </a:r>
          </a:p>
        </p:txBody>
      </p:sp>
      <p:pic>
        <p:nvPicPr>
          <p:cNvPr id="9" name="Picture 8" descr="A qr code with black squares&#10;&#10;Description automatically generated">
            <a:extLst>
              <a:ext uri="{FF2B5EF4-FFF2-40B4-BE49-F238E27FC236}">
                <a16:creationId xmlns:a16="http://schemas.microsoft.com/office/drawing/2014/main" id="{115C9A4C-8233-65BE-DE71-CA6F1EEDAC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2999" y="3468148"/>
            <a:ext cx="2514695" cy="249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64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Instructors: Brandon Reyes</a:t>
            </a: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4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www.rc.colorado.edu</a:t>
            </a:r>
            <a:endParaRPr lang="en-US" sz="24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400" dirty="0">
                <a:latin typeface="Arial"/>
                <a:ea typeface="Arial"/>
                <a:cs typeface="Arial"/>
                <a:sym typeface="Arial"/>
                <a:hlinkClick r:id="rId3"/>
              </a:rPr>
              <a:t>https://curc.readthedocs.io</a:t>
            </a: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lang="en-US" sz="24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SzPts val="2500"/>
              <a:buNone/>
            </a:pPr>
            <a:endParaRPr lang="en-US" sz="24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SzPts val="2500"/>
              <a:buNone/>
            </a:pPr>
            <a:endParaRPr lang="en-US" sz="24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https://github.com/ResearchComputing/data_transfer_with_globus_quick_byte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4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400" dirty="0"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32BDE-BE16-BF43-A012-67D1154B8217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 descr="A qr code with black squares&#10;&#10;Description automatically generated">
            <a:extLst>
              <a:ext uri="{FF2B5EF4-FFF2-40B4-BE49-F238E27FC236}">
                <a16:creationId xmlns:a16="http://schemas.microsoft.com/office/drawing/2014/main" id="{88BF2873-066F-D663-1AAE-087A86DE1C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83105" y="1458445"/>
            <a:ext cx="2749716" cy="272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Ways to access your data </a:t>
            </a:r>
          </a:p>
          <a:p>
            <a:r>
              <a:rPr lang="en-US" dirty="0">
                <a:latin typeface="Helvetica"/>
                <a:cs typeface="Helvetica"/>
              </a:rPr>
              <a:t>Filesystem structure of CURC resources</a:t>
            </a:r>
          </a:p>
          <a:p>
            <a:r>
              <a:rPr lang="en-US" dirty="0">
                <a:latin typeface="Helvetica"/>
                <a:cs typeface="Helvetica"/>
              </a:rPr>
              <a:t>Data transfer using </a:t>
            </a:r>
            <a:r>
              <a:rPr lang="en-US" dirty="0"/>
              <a:t>Globus </a:t>
            </a:r>
          </a:p>
          <a:p>
            <a:pPr lvl="1"/>
            <a:r>
              <a:rPr lang="en-US" dirty="0"/>
              <a:t>Web-based interface</a:t>
            </a:r>
          </a:p>
          <a:p>
            <a:pPr lvl="1"/>
            <a:r>
              <a:rPr lang="en-US" dirty="0"/>
              <a:t>Local Globus endpoint</a:t>
            </a:r>
          </a:p>
          <a:p>
            <a:pPr lvl="1"/>
            <a:r>
              <a:rPr lang="en-US" dirty="0"/>
              <a:t>Connecting local and CURC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6A22B-AD8E-384B-9CAA-591A655E68BA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9119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Accessing Data on CURC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8018"/>
            <a:ext cx="10515600" cy="3581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/>
              <a:t>When you use CURC resources the data is not on your local machine </a:t>
            </a:r>
          </a:p>
          <a:p>
            <a:r>
              <a:rPr lang="en-US" sz="2600" dirty="0"/>
              <a:t>Ways to access the data from your local machine</a:t>
            </a:r>
          </a:p>
          <a:p>
            <a:pPr lvl="1"/>
            <a:r>
              <a:rPr lang="en-US" sz="2600" dirty="0"/>
              <a:t>Command line (a variety of tools)</a:t>
            </a:r>
          </a:p>
          <a:p>
            <a:pPr lvl="1"/>
            <a:r>
              <a:rPr lang="en-US" sz="2600" dirty="0"/>
              <a:t>Open OnDemand (straightforward GUI interface)</a:t>
            </a:r>
          </a:p>
          <a:p>
            <a:pPr lvl="1"/>
            <a:r>
              <a:rPr lang="en-US" sz="2600" b="1" u="sng" dirty="0"/>
              <a:t>Globus (GUI interface with some set up required)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8051-8C36-924D-9DC9-FF3421124B4C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119B8-DCB0-C068-5767-7EE1B6322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Filesystem Structure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34E80-8DE0-9E6F-1A61-91748E46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4EC28-D30D-3E48-BD1C-47BA2E742208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2ED55-5535-05C8-F25F-AB428374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17834-A4BC-4784-D0F3-EA9FE855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7" name="Google Shape;722;p57">
            <a:extLst>
              <a:ext uri="{FF2B5EF4-FFF2-40B4-BE49-F238E27FC236}">
                <a16:creationId xmlns:a16="http://schemas.microsoft.com/office/drawing/2014/main" id="{3E9519EF-0706-E29A-AE4E-933724D5A8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2403392"/>
              </p:ext>
            </p:extLst>
          </p:nvPr>
        </p:nvGraphicFramePr>
        <p:xfrm>
          <a:off x="859125" y="1690830"/>
          <a:ext cx="10519192" cy="400634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542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Small important data 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 frequently 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 sized important data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up, but less frequently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data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Fast Data transfer to compute nodes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backed up!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Purged after 90 days!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 gridSpan="3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Filesystem documentation: 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  <a:hlinkClick r:id="rId2"/>
                        </a:rPr>
                        <a:t>https://curc.readthedocs.io/en/latest/compute/filesystems.html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338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Helvetica"/>
                <a:cs typeface="Helvetica"/>
              </a:rPr>
              <a:t>Globus is a service that allows for users to reliably move, share, and discover data</a:t>
            </a:r>
          </a:p>
          <a:p>
            <a:r>
              <a:rPr lang="en-US" dirty="0">
                <a:latin typeface="Helvetica"/>
                <a:cs typeface="Helvetica"/>
              </a:rPr>
              <a:t>Command line version is also available </a:t>
            </a:r>
          </a:p>
          <a:p>
            <a:r>
              <a:rPr lang="en-US" dirty="0">
                <a:latin typeface="Helvetica"/>
                <a:cs typeface="Helvetica"/>
              </a:rPr>
              <a:t>Our recommended way to transfer data 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Stable and fast data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or Globus Connect Personal GUI</a:t>
            </a:r>
          </a:p>
          <a:p>
            <a:r>
              <a:rPr lang="en-US" dirty="0">
                <a:latin typeface="Helvetica"/>
                <a:cs typeface="Helvetica"/>
              </a:rPr>
              <a:t>Supported on all major operating systems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Works well with cloud storage providers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EFA6-1ADB-854E-9A60-5C1B328AD313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3740233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282" y="2390169"/>
            <a:ext cx="10651435" cy="24203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Logging into the web-based interface for Globus </a:t>
            </a:r>
          </a:p>
          <a:p>
            <a:pPr lvl="1"/>
            <a:r>
              <a:rPr lang="en-US" sz="2400" dirty="0"/>
              <a:t>Provides a nice GUI for managing files on CURC resources</a:t>
            </a: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3200" dirty="0"/>
              <a:t>Installing a Globus Endpoint on your local machine</a:t>
            </a:r>
          </a:p>
          <a:p>
            <a:pPr lvl="1"/>
            <a:r>
              <a:rPr lang="en-US" sz="2400" dirty="0"/>
              <a:t>Allows you to interact with files on your local machine via Globus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917AC-E603-BC4C-BEC0-77966493CEBD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19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Web-based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51435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Globus login is simple and quick</a:t>
            </a:r>
          </a:p>
          <a:p>
            <a:pPr marL="0" indent="0">
              <a:buNone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Helvetica"/>
                <a:cs typeface="Helvetica"/>
              </a:rPr>
              <a:t>Navigate to </a:t>
            </a:r>
            <a:r>
              <a:rPr lang="en-US" dirty="0">
                <a:hlinkClick r:id="rId2"/>
              </a:rPr>
              <a:t>https://app.globus.org </a:t>
            </a:r>
            <a:endParaRPr lang="en-US" dirty="0"/>
          </a:p>
          <a:p>
            <a:pPr lvl="2"/>
            <a:r>
              <a:rPr lang="en-US" dirty="0">
                <a:latin typeface="Helvetica"/>
                <a:cs typeface="Helvetica"/>
              </a:rPr>
              <a:t>CU Boulder users 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Select “University of Colorado at Boulder” in the dropdown menu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CSU users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Select “Colorado State University”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AMC and RMACC users 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Select “ACCESS CI (formerly XSEDE)”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Login with your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Continue with onscreen prompts until you are brought to the Globus Web GUI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6341F-5955-F84F-86D1-08BD538A50F4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98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0EC7-8408-23FA-B291-70F16C8E9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305B-CE47-DE4C-A200-81FBB40D8690}" type="datetime1">
              <a:rPr lang="en-US" smtClean="0"/>
              <a:t>2/13/24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29B3B-74C5-E533-A2C0-1162579E8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009A7-125C-AD00-B217-5E72B06A3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912ED-1A20-747F-8F97-77B311DDC069}"/>
              </a:ext>
            </a:extLst>
          </p:cNvPr>
          <p:cNvSpPr txBox="1"/>
          <p:nvPr/>
        </p:nvSpPr>
        <p:spPr>
          <a:xfrm>
            <a:off x="2706094" y="1797784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/>
              <a:t>Globus Web GUI</a:t>
            </a:r>
          </a:p>
          <a:p>
            <a:pPr algn="ctr"/>
            <a:r>
              <a:rPr lang="en-US" sz="4000" dirty="0"/>
              <a:t>Let’s take a look!</a:t>
            </a:r>
          </a:p>
        </p:txBody>
      </p:sp>
    </p:spTree>
    <p:extLst>
      <p:ext uri="{BB962C8B-B14F-4D97-AF65-F5344CB8AC3E}">
        <p14:creationId xmlns:p14="http://schemas.microsoft.com/office/powerpoint/2010/main" val="2139857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18793</TotalTime>
  <Words>903</Words>
  <Application>Microsoft Macintosh PowerPoint</Application>
  <PresentationFormat>Widescreen</PresentationFormat>
  <Paragraphs>163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Helvetica</vt:lpstr>
      <vt:lpstr>Helvetica Light</vt:lpstr>
      <vt:lpstr>Helvetica Neue</vt:lpstr>
      <vt:lpstr>Slack-Lato</vt:lpstr>
      <vt:lpstr>Office Theme</vt:lpstr>
      <vt:lpstr>Data Transfer with Globus</vt:lpstr>
      <vt:lpstr>PowerPoint Presentation</vt:lpstr>
      <vt:lpstr>Outline</vt:lpstr>
      <vt:lpstr>Accessing Data on CURC Resources</vt:lpstr>
      <vt:lpstr>General Filesystem Structure</vt:lpstr>
      <vt:lpstr>GUI option - Globus</vt:lpstr>
      <vt:lpstr>Globus Demo</vt:lpstr>
      <vt:lpstr>Globus Web-based interface</vt:lpstr>
      <vt:lpstr>PowerPoint Presentation</vt:lpstr>
      <vt:lpstr>Local Globus Endpoint</vt:lpstr>
      <vt:lpstr>Local Globus Endpoint-Installed</vt:lpstr>
      <vt:lpstr>Local Globus Endpoint-Configure</vt:lpstr>
      <vt:lpstr>PowerPoint Presentation</vt:lpstr>
      <vt:lpstr>PowerPoint Presentation</vt:lpstr>
      <vt:lpstr>PowerPoint Presentation</vt:lpstr>
      <vt:lpstr>PowerPoint Presentation</vt:lpstr>
      <vt:lpstr>Globus Shared Endpoints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Brandon Reyes</cp:lastModifiedBy>
  <cp:revision>644</cp:revision>
  <dcterms:created xsi:type="dcterms:W3CDTF">2019-04-12T06:07:02Z</dcterms:created>
  <dcterms:modified xsi:type="dcterms:W3CDTF">2024-02-13T23:03:57Z</dcterms:modified>
</cp:coreProperties>
</file>

<file path=docProps/thumbnail.jpeg>
</file>